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1124" r:id="rId2"/>
    <p:sldId id="357" r:id="rId3"/>
    <p:sldId id="1096" r:id="rId4"/>
    <p:sldId id="471" r:id="rId5"/>
    <p:sldId id="1095" r:id="rId6"/>
    <p:sldId id="476" r:id="rId7"/>
    <p:sldId id="470" r:id="rId8"/>
    <p:sldId id="1126" r:id="rId9"/>
    <p:sldId id="472" r:id="rId10"/>
    <p:sldId id="1125" r:id="rId11"/>
    <p:sldId id="1121" r:id="rId12"/>
    <p:sldId id="1099" r:id="rId13"/>
    <p:sldId id="469" r:id="rId14"/>
    <p:sldId id="1102" r:id="rId15"/>
    <p:sldId id="614" r:id="rId16"/>
    <p:sldId id="1101" r:id="rId17"/>
    <p:sldId id="560" r:id="rId18"/>
    <p:sldId id="1127" r:id="rId19"/>
    <p:sldId id="615" r:id="rId20"/>
    <p:sldId id="527" r:id="rId21"/>
    <p:sldId id="562" r:id="rId22"/>
    <p:sldId id="1128" r:id="rId23"/>
    <p:sldId id="563" r:id="rId24"/>
    <p:sldId id="1129" r:id="rId25"/>
    <p:sldId id="451" r:id="rId26"/>
    <p:sldId id="1105" r:id="rId27"/>
    <p:sldId id="1130" r:id="rId28"/>
    <p:sldId id="1107" r:id="rId29"/>
    <p:sldId id="1131" r:id="rId30"/>
    <p:sldId id="585" r:id="rId31"/>
    <p:sldId id="645" r:id="rId32"/>
    <p:sldId id="661" r:id="rId33"/>
    <p:sldId id="1106" r:id="rId34"/>
    <p:sldId id="606" r:id="rId35"/>
    <p:sldId id="607" r:id="rId36"/>
    <p:sldId id="1115" r:id="rId37"/>
    <p:sldId id="689" r:id="rId38"/>
    <p:sldId id="1122" r:id="rId39"/>
    <p:sldId id="1132" r:id="rId40"/>
    <p:sldId id="1116" r:id="rId41"/>
    <p:sldId id="1111" r:id="rId42"/>
    <p:sldId id="1119" r:id="rId43"/>
    <p:sldId id="1120" r:id="rId44"/>
    <p:sldId id="690" r:id="rId45"/>
    <p:sldId id="691" r:id="rId46"/>
    <p:sldId id="692" r:id="rId47"/>
    <p:sldId id="617" r:id="rId48"/>
    <p:sldId id="618" r:id="rId49"/>
    <p:sldId id="619" r:id="rId50"/>
    <p:sldId id="663" r:id="rId51"/>
    <p:sldId id="662" r:id="rId52"/>
    <p:sldId id="694" r:id="rId53"/>
    <p:sldId id="696" r:id="rId54"/>
    <p:sldId id="695" r:id="rId55"/>
    <p:sldId id="1133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4"/>
    <p:restoredTop sz="79388"/>
  </p:normalViewPr>
  <p:slideViewPr>
    <p:cSldViewPr snapToGrid="0" snapToObjects="1">
      <p:cViewPr varScale="1">
        <p:scale>
          <a:sx n="64" d="100"/>
          <a:sy n="64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Questions, things you are curious about, things you are confused by...</a:t>
            </a:r>
          </a:p>
          <a:p>
            <a:r>
              <a:rPr lang="en-US"/>
              <a:t>https://www.polleverywhere.com/discourses/GWUgNUeQF1LZJWzt2GVu7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marital status explain age?</a:t>
            </a:r>
          </a:p>
          <a:p>
            <a:r>
              <a:rPr lang="en-US"/>
              <a:t>https://www.polleverywhere.com/multiple_choice_polls/EXfLXtrvfkwH9lqeBgiOP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3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1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04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88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93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2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9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the numbers on the Y axis represent?</a:t>
            </a:r>
          </a:p>
          <a:p>
            <a:r>
              <a:rPr lang="en-US"/>
              <a:t>https://www.polleverywhere.com/multiple_choice_polls/K6DBTGyVmDC8AbwbwSZXu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48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8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9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1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Pres2008 explain FiveVegetables in our data?</a:t>
            </a:r>
          </a:p>
          <a:p>
            <a:r>
              <a:rPr lang="en-US"/>
              <a:t>https://www.polleverywhere.com/multiple_choice_polls/HPKQLVle2KAEu5Szrtq2E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47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72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Pres2008 explain FiveVegetables in the DGP (Data Generating Process)?</a:t>
            </a:r>
          </a:p>
          <a:p>
            <a:r>
              <a:rPr lang="en-US"/>
              <a:t>https://www.polleverywhere.com/multiple_choice_polls/RTmlVTfAx7tiwLSJD06lz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42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0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Smokers explain FiveVegetables in our data?</a:t>
            </a:r>
          </a:p>
          <a:p>
            <a:r>
              <a:rPr lang="en-US"/>
              <a:t>https://www.polleverywhere.com/multiple_choice_polls/dSHm3FeTEZVJrwVA0ks3s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50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10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people who smoke eat fewer vegetables than people who don't smoke?</a:t>
            </a:r>
          </a:p>
          <a:p>
            <a:r>
              <a:rPr lang="en-US"/>
              <a:t>https://www.polleverywhere.com/multiple_choice_polls/GPeVq64oDjhuQAmRaxFlm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72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2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15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20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77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7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71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80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86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should you predict for this state (the red dot)?</a:t>
            </a:r>
          </a:p>
          <a:p>
            <a:r>
              <a:rPr lang="en-US"/>
              <a:t>https://www.polleverywhere.com/multiple_choice_polls/E3kWngr11dGQKwJQVWSZ3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0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366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6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6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58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60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5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2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this fit into the California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653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</a:t>
            </a:r>
            <a:r>
              <a:rPr lang="en-US" baseline="0" dirty="0"/>
              <a:t> modeling? (Center). Useful for predicting next observation. Error is how far away from center; needs to be looked at differently for different kinds of variables.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655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21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9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82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638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data point can be partitioned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2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84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954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data point can be partitioned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40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2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4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marital status explain age?</a:t>
            </a:r>
          </a:p>
          <a:p>
            <a:r>
              <a:rPr lang="en-US"/>
              <a:t>https://www.polleverywhere.com/multiple_choice_polls/EXfLXtrvfkwH9lqeBgiOP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5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4/14/19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D6D7-5B25-1B48-8ECF-D6E1A3C87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3F3F-9C8B-FF4D-85F6-7F89396DB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GWUgNUeQF1LZJWzt2GVu7">
            <a:extLst>
              <a:ext uri="{FF2B5EF4-FFF2-40B4-BE49-F238E27FC236}">
                <a16:creationId xmlns:a16="http://schemas.microsoft.com/office/drawing/2014/main" id="{E2919C5F-2FF3-8C4D-814D-094F19AA82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1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A27A-23BE-0E42-86FA-FF1BBACC5D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0E470-CBC2-F64A-AAFC-134DA326D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XfLXtrvfkwH9lqeBgiOP">
            <a:extLst>
              <a:ext uri="{FF2B5EF4-FFF2-40B4-BE49-F238E27FC236}">
                <a16:creationId xmlns:a16="http://schemas.microsoft.com/office/drawing/2014/main" id="{9FA28CC4-A3BE-984A-A76A-921CA9D9A3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3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81705" y="804739"/>
            <a:ext cx="355918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Does marital status explain more variation than sex?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F2BB5-8A99-FD45-9BA8-C229AA8E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9974"/>
            <a:ext cx="4839937" cy="35031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45" y="2536194"/>
            <a:ext cx="4832255" cy="3510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D79A1D-D8AB-9944-9E77-388E95BBE4D3}"/>
              </a:ext>
            </a:extLst>
          </p:cNvPr>
          <p:cNvSpPr/>
          <p:nvPr/>
        </p:nvSpPr>
        <p:spPr>
          <a:xfrm>
            <a:off x="4981705" y="5754681"/>
            <a:ext cx="35591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Age ~ Married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2A44C-AAD0-594B-882F-BC24A586244B}"/>
              </a:ext>
            </a:extLst>
          </p:cNvPr>
          <p:cNvSpPr/>
          <p:nvPr/>
        </p:nvSpPr>
        <p:spPr>
          <a:xfrm>
            <a:off x="610797" y="4813166"/>
            <a:ext cx="35591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Age ~ Sex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A63AA-BDC2-2347-85EA-10A34BB46796}"/>
              </a:ext>
            </a:extLst>
          </p:cNvPr>
          <p:cNvSpPr/>
          <p:nvPr/>
        </p:nvSpPr>
        <p:spPr>
          <a:xfrm>
            <a:off x="610797" y="5468206"/>
            <a:ext cx="355918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How much more?</a:t>
            </a:r>
          </a:p>
        </p:txBody>
      </p:sp>
    </p:spTree>
    <p:extLst>
      <p:ext uri="{BB962C8B-B14F-4D97-AF65-F5344CB8AC3E}">
        <p14:creationId xmlns:p14="http://schemas.microsoft.com/office/powerpoint/2010/main" val="894791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4787" y="5481739"/>
            <a:ext cx="571354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Does Condition explain number of Intrusions_1_7?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0ADDA-70FA-2047-B910-551FFAD2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87" y="1376261"/>
            <a:ext cx="6654426" cy="410547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CA41518-5D2E-D045-A50F-1CB2C7AD9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Tetris Data</a:t>
            </a:r>
          </a:p>
        </p:txBody>
      </p:sp>
    </p:spTree>
    <p:extLst>
      <p:ext uri="{BB962C8B-B14F-4D97-AF65-F5344CB8AC3E}">
        <p14:creationId xmlns:p14="http://schemas.microsoft.com/office/powerpoint/2010/main" val="67279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0564"/>
          <a:stretch/>
        </p:blipFill>
        <p:spPr>
          <a:xfrm>
            <a:off x="879636" y="2956253"/>
            <a:ext cx="7384727" cy="3680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10714" y="1690689"/>
            <a:ext cx="180980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</a:rPr>
              <a:t>Causal</a:t>
            </a:r>
          </a:p>
          <a:p>
            <a:pPr>
              <a:defRPr/>
            </a:pPr>
            <a:endParaRPr lang="en-US" sz="3600" b="1" dirty="0">
              <a:ln w="10541" cmpd="sng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3782" y="1690688"/>
            <a:ext cx="169310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</a:rPr>
              <a:t>Non-Causal</a:t>
            </a:r>
          </a:p>
        </p:txBody>
      </p:sp>
      <p:sp>
        <p:nvSpPr>
          <p:cNvPr id="13" name="Down Arrow 12"/>
          <p:cNvSpPr/>
          <p:nvPr/>
        </p:nvSpPr>
        <p:spPr>
          <a:xfrm rot="19659782">
            <a:off x="3514165" y="2290853"/>
            <a:ext cx="537882" cy="9005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181367">
            <a:off x="4471316" y="2270808"/>
            <a:ext cx="537882" cy="9005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04039" y="3751509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measured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0250" y="4963473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123325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0892" y="3075057"/>
            <a:ext cx="74933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New data frame: </a:t>
            </a:r>
            <a:r>
              <a:rPr lang="en-US" sz="4000" b="1" dirty="0" err="1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USStates</a:t>
            </a:r>
            <a:endParaRPr lang="en-US" sz="4000" b="1" i="1" dirty="0">
              <a:ln w="10541" cmpd="sng">
                <a:noFill/>
                <a:prstDash val="solid"/>
              </a:ln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5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1015" y="1714128"/>
            <a:ext cx="74933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 err="1">
                <a:ln w="10541" cmpd="sng">
                  <a:noFill/>
                  <a:prstDash val="solid"/>
                </a:ln>
              </a:rPr>
              <a:t>USStates</a:t>
            </a: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data frame: </a:t>
            </a:r>
          </a:p>
          <a:p>
            <a:pPr marL="742950" indent="-742950">
              <a:buAutoNum type="arabicPeriod"/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Look at the contents</a:t>
            </a:r>
          </a:p>
          <a:p>
            <a:pPr marL="742950" indent="-742950">
              <a:buAutoNum type="arabicPeriod"/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Create a histogram of </a:t>
            </a:r>
            <a:r>
              <a:rPr lang="en-US" sz="4000" b="1" dirty="0" err="1">
                <a:ln w="10541" cmpd="sng">
                  <a:noFill/>
                  <a:prstDash val="solid"/>
                </a:ln>
              </a:rPr>
              <a:t>FiveVegetables</a:t>
            </a: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ACCD3-70D4-C745-94A2-9CCA85AC8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865" y="4463226"/>
            <a:ext cx="1612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63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243" b="1"/>
          <a:stretch/>
        </p:blipFill>
        <p:spPr>
          <a:xfrm>
            <a:off x="569050" y="1346158"/>
            <a:ext cx="7996710" cy="5122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719" y="449302"/>
            <a:ext cx="7493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USStates</a:t>
            </a:r>
            <a:r>
              <a:rPr lang="en-US" sz="44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Data Frame</a:t>
            </a:r>
          </a:p>
        </p:txBody>
      </p:sp>
    </p:spTree>
    <p:extLst>
      <p:ext uri="{BB962C8B-B14F-4D97-AF65-F5344CB8AC3E}">
        <p14:creationId xmlns:p14="http://schemas.microsoft.com/office/powerpoint/2010/main" val="601097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B77AD-BCA6-5C41-8177-4CC57CD05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362" y="5728267"/>
            <a:ext cx="457200" cy="482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02D8C7-0B4C-CD4D-B922-1649C726C0D5}"/>
              </a:ext>
            </a:extLst>
          </p:cNvPr>
          <p:cNvSpPr/>
          <p:nvPr/>
        </p:nvSpPr>
        <p:spPr>
          <a:xfrm>
            <a:off x="848305" y="5648739"/>
            <a:ext cx="7585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do the numbers on the y axis mean?</a:t>
            </a:r>
            <a:endParaRPr lang="en-US" sz="3200" b="1" dirty="0">
              <a:ln w="10541" cmpd="sng">
                <a:noFill/>
                <a:prstDash val="solid"/>
              </a:ln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AB799-431D-1D43-BDAA-19DE4C1FF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14" y="624486"/>
            <a:ext cx="7177171" cy="49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4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9B88-AC47-E148-91E3-BEAE25F3D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5F709-34B2-784E-942F-BD9FE3BDD8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K6DBTGyVmDC8AbwbwSZXu">
            <a:extLst>
              <a:ext uri="{FF2B5EF4-FFF2-40B4-BE49-F238E27FC236}">
                <a16:creationId xmlns:a16="http://schemas.microsoft.com/office/drawing/2014/main" id="{DE3181B9-0713-7A4D-85EA-F27534CDC53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2580" y="2239695"/>
            <a:ext cx="82062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Write some code to visualize the relationship between Pres2008 and </a:t>
            </a:r>
            <a:r>
              <a:rPr lang="en-US" sz="36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…</a:t>
            </a:r>
          </a:p>
          <a:p>
            <a:pPr>
              <a:defRPr/>
            </a:pPr>
            <a:endParaRPr lang="en-US" sz="36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3600" b="1" dirty="0" err="1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FiveVegetables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 = Pres2008 + Other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0BAE6-CD0C-124F-AB9E-D4BD5AB7B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10" y="738852"/>
            <a:ext cx="1612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3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bit.ly</a:t>
            </a:r>
            <a:r>
              <a:rPr lang="en-US" dirty="0"/>
              <a:t>/100Aclass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BA26E-246C-8148-BBCB-5DA06C25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7886700" cy="4639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BD8C03-BA9A-7440-9D70-CF2A76E0561B}"/>
              </a:ext>
            </a:extLst>
          </p:cNvPr>
          <p:cNvSpPr txBox="1"/>
          <p:nvPr/>
        </p:nvSpPr>
        <p:spPr>
          <a:xfrm>
            <a:off x="5570806" y="2754642"/>
            <a:ext cx="25181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bit.ly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askforme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F1E9D-341C-0F4E-BD61-6B46AD1D4160}"/>
              </a:ext>
            </a:extLst>
          </p:cNvPr>
          <p:cNvSpPr txBox="1"/>
          <p:nvPr/>
        </p:nvSpPr>
        <p:spPr>
          <a:xfrm>
            <a:off x="1179341" y="3016252"/>
            <a:ext cx="294249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pollEV.com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stigler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2453C-23C3-4F47-A271-9E55A7CDDAF9}"/>
              </a:ext>
            </a:extLst>
          </p:cNvPr>
          <p:cNvSpPr txBox="1"/>
          <p:nvPr/>
        </p:nvSpPr>
        <p:spPr>
          <a:xfrm>
            <a:off x="3193366" y="4865035"/>
            <a:ext cx="251811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bit.ly</a:t>
            </a:r>
            <a:r>
              <a:rPr lang="en-US" sz="2800" dirty="0">
                <a:solidFill>
                  <a:schemeClr val="bg1"/>
                </a:solidFill>
              </a:rPr>
              <a:t>/100A-R</a:t>
            </a:r>
          </a:p>
        </p:txBody>
      </p:sp>
    </p:spTree>
    <p:extLst>
      <p:ext uri="{BB962C8B-B14F-4D97-AF65-F5344CB8AC3E}">
        <p14:creationId xmlns:p14="http://schemas.microsoft.com/office/powerpoint/2010/main" val="3902978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43087-FF63-9E4E-99AA-7934A831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63550"/>
            <a:ext cx="82296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55302" y="5081777"/>
            <a:ext cx="7233396" cy="993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Does </a:t>
            </a:r>
            <a:r>
              <a:rPr lang="en-US" sz="3600" dirty="0">
                <a:solidFill>
                  <a:schemeClr val="accent1"/>
                </a:solidFill>
              </a:rPr>
              <a:t>Pres2008</a:t>
            </a:r>
            <a:r>
              <a:rPr lang="en-US" sz="3600" dirty="0">
                <a:solidFill>
                  <a:schemeClr val="accent2"/>
                </a:solidFill>
              </a:rPr>
              <a:t> explain variation in </a:t>
            </a:r>
            <a:r>
              <a:rPr lang="en-US" sz="3600" dirty="0" err="1">
                <a:solidFill>
                  <a:schemeClr val="accent1"/>
                </a:solidFill>
              </a:rPr>
              <a:t>FiveVegetables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in our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94A13-C2B3-F046-B135-9BFBC3E4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3" y="399487"/>
            <a:ext cx="6497053" cy="4682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5F8E95-D885-8B47-B850-6B067DF0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493" y="5592598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74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C131-39D6-2D47-865B-2EA4F30BC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52E31-9F66-394E-AC08-EA68E47DF3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PKQLVle2KAEu5Szrtq2E">
            <a:extLst>
              <a:ext uri="{FF2B5EF4-FFF2-40B4-BE49-F238E27FC236}">
                <a16:creationId xmlns:a16="http://schemas.microsoft.com/office/drawing/2014/main" id="{8A52DEE7-D3B8-DC41-B8BC-450B9779FB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55302" y="5081777"/>
            <a:ext cx="7233396" cy="993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Does </a:t>
            </a:r>
            <a:r>
              <a:rPr lang="en-US" sz="3600" dirty="0">
                <a:solidFill>
                  <a:schemeClr val="accent1"/>
                </a:solidFill>
              </a:rPr>
              <a:t>Pres2008</a:t>
            </a:r>
            <a:r>
              <a:rPr lang="en-US" sz="3600" dirty="0">
                <a:solidFill>
                  <a:schemeClr val="accent2"/>
                </a:solidFill>
              </a:rPr>
              <a:t> explain variation in </a:t>
            </a:r>
            <a:r>
              <a:rPr lang="en-US" sz="3600" dirty="0" err="1">
                <a:solidFill>
                  <a:schemeClr val="accent1"/>
                </a:solidFill>
              </a:rPr>
              <a:t>FiveVegetables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in the DGP?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5A541-1C4F-6340-9C73-3E94CABF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48" y="406866"/>
            <a:ext cx="6490703" cy="4674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4B014-3902-A44D-95BF-05C007F6F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73" y="399487"/>
            <a:ext cx="6497053" cy="4682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E2432-14BB-6547-ABAD-A6E5D85A9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858" y="5592598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37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564E-16F6-C242-B2A1-64A157413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419EA-3C23-BF41-8308-D1EACA96F3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RTmlVTfAx7tiwLSJD06lz">
            <a:extLst>
              <a:ext uri="{FF2B5EF4-FFF2-40B4-BE49-F238E27FC236}">
                <a16:creationId xmlns:a16="http://schemas.microsoft.com/office/drawing/2014/main" id="{FA4CD72B-57EA-C94F-BF29-D521CABB824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79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Variation</a:t>
            </a:r>
          </a:p>
        </p:txBody>
      </p:sp>
      <p:grpSp>
        <p:nvGrpSpPr>
          <p:cNvPr id="10" name="Group 9"/>
          <p:cNvGrpSpPr/>
          <p:nvPr/>
        </p:nvGrpSpPr>
        <p:grpSpPr>
          <a:xfrm rot="886966">
            <a:off x="3585879" y="1941698"/>
            <a:ext cx="5020238" cy="4313171"/>
            <a:chOff x="2259103" y="2351329"/>
            <a:chExt cx="5020238" cy="4313171"/>
          </a:xfrm>
        </p:grpSpPr>
        <p:sp>
          <p:nvSpPr>
            <p:cNvPr id="4" name="Oval 3"/>
            <p:cNvSpPr/>
            <p:nvPr/>
          </p:nvSpPr>
          <p:spPr>
            <a:xfrm>
              <a:off x="3021103" y="2351329"/>
              <a:ext cx="3514165" cy="35141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50302" y="4808732"/>
              <a:ext cx="1855768" cy="1855768"/>
            </a:xfrm>
            <a:custGeom>
              <a:avLst/>
              <a:gdLst>
                <a:gd name="connsiteX0" fmla="*/ 0 w 1623752"/>
                <a:gd name="connsiteY0" fmla="*/ 811876 h 1623752"/>
                <a:gd name="connsiteX1" fmla="*/ 811876 w 1623752"/>
                <a:gd name="connsiteY1" fmla="*/ 0 h 1623752"/>
                <a:gd name="connsiteX2" fmla="*/ 1623752 w 1623752"/>
                <a:gd name="connsiteY2" fmla="*/ 811876 h 1623752"/>
                <a:gd name="connsiteX3" fmla="*/ 811876 w 1623752"/>
                <a:gd name="connsiteY3" fmla="*/ 1623752 h 1623752"/>
                <a:gd name="connsiteX4" fmla="*/ 0 w 1623752"/>
                <a:gd name="connsiteY4" fmla="*/ 811876 h 1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752" h="1623752">
                  <a:moveTo>
                    <a:pt x="0" y="811876"/>
                  </a:moveTo>
                  <a:cubicBezTo>
                    <a:pt x="0" y="363489"/>
                    <a:pt x="363489" y="0"/>
                    <a:pt x="811876" y="0"/>
                  </a:cubicBezTo>
                  <a:cubicBezTo>
                    <a:pt x="1260263" y="0"/>
                    <a:pt x="1623752" y="363489"/>
                    <a:pt x="1623752" y="811876"/>
                  </a:cubicBezTo>
                  <a:cubicBezTo>
                    <a:pt x="1623752" y="1260263"/>
                    <a:pt x="1260263" y="1623752"/>
                    <a:pt x="811876" y="1623752"/>
                  </a:cubicBezTo>
                  <a:cubicBezTo>
                    <a:pt x="363489" y="1623752"/>
                    <a:pt x="0" y="1260263"/>
                    <a:pt x="0" y="81187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64463" tIns="264463" rIns="264463" bIns="264463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solidFill>
                    <a:schemeClr val="bg1"/>
                  </a:solidFill>
                </a:rPr>
                <a:t>Data / Sample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423573" y="2531709"/>
              <a:ext cx="1855768" cy="1855768"/>
            </a:xfrm>
            <a:custGeom>
              <a:avLst/>
              <a:gdLst>
                <a:gd name="connsiteX0" fmla="*/ 0 w 1623752"/>
                <a:gd name="connsiteY0" fmla="*/ 811876 h 1623752"/>
                <a:gd name="connsiteX1" fmla="*/ 811876 w 1623752"/>
                <a:gd name="connsiteY1" fmla="*/ 0 h 1623752"/>
                <a:gd name="connsiteX2" fmla="*/ 1623752 w 1623752"/>
                <a:gd name="connsiteY2" fmla="*/ 811876 h 1623752"/>
                <a:gd name="connsiteX3" fmla="*/ 811876 w 1623752"/>
                <a:gd name="connsiteY3" fmla="*/ 1623752 h 1623752"/>
                <a:gd name="connsiteX4" fmla="*/ 0 w 1623752"/>
                <a:gd name="connsiteY4" fmla="*/ 811876 h 1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752" h="1623752">
                  <a:moveTo>
                    <a:pt x="0" y="811876"/>
                  </a:moveTo>
                  <a:cubicBezTo>
                    <a:pt x="0" y="363489"/>
                    <a:pt x="363489" y="0"/>
                    <a:pt x="811876" y="0"/>
                  </a:cubicBezTo>
                  <a:cubicBezTo>
                    <a:pt x="1260263" y="0"/>
                    <a:pt x="1623752" y="363489"/>
                    <a:pt x="1623752" y="811876"/>
                  </a:cubicBezTo>
                  <a:cubicBezTo>
                    <a:pt x="1623752" y="1260263"/>
                    <a:pt x="1260263" y="1623752"/>
                    <a:pt x="811876" y="1623752"/>
                  </a:cubicBezTo>
                  <a:cubicBezTo>
                    <a:pt x="363489" y="1623752"/>
                    <a:pt x="0" y="1260263"/>
                    <a:pt x="0" y="81187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64463" tIns="264463" rIns="264463" bIns="264463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solidFill>
                    <a:schemeClr val="bg1"/>
                  </a:solidFill>
                </a:rPr>
                <a:t>Sampling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dirty="0">
                  <a:solidFill>
                    <a:schemeClr val="bg1"/>
                  </a:solidFill>
                </a:rPr>
                <a:t>Distribution</a:t>
              </a:r>
              <a:endParaRPr lang="en-US" sz="21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259103" y="2467792"/>
              <a:ext cx="1855768" cy="1855768"/>
            </a:xfrm>
            <a:custGeom>
              <a:avLst/>
              <a:gdLst>
                <a:gd name="connsiteX0" fmla="*/ 0 w 1623752"/>
                <a:gd name="connsiteY0" fmla="*/ 811876 h 1623752"/>
                <a:gd name="connsiteX1" fmla="*/ 811876 w 1623752"/>
                <a:gd name="connsiteY1" fmla="*/ 0 h 1623752"/>
                <a:gd name="connsiteX2" fmla="*/ 1623752 w 1623752"/>
                <a:gd name="connsiteY2" fmla="*/ 811876 h 1623752"/>
                <a:gd name="connsiteX3" fmla="*/ 811876 w 1623752"/>
                <a:gd name="connsiteY3" fmla="*/ 1623752 h 1623752"/>
                <a:gd name="connsiteX4" fmla="*/ 0 w 1623752"/>
                <a:gd name="connsiteY4" fmla="*/ 811876 h 162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3752" h="1623752">
                  <a:moveTo>
                    <a:pt x="0" y="811876"/>
                  </a:moveTo>
                  <a:cubicBezTo>
                    <a:pt x="0" y="363489"/>
                    <a:pt x="363489" y="0"/>
                    <a:pt x="811876" y="0"/>
                  </a:cubicBezTo>
                  <a:cubicBezTo>
                    <a:pt x="1260263" y="0"/>
                    <a:pt x="1623752" y="363489"/>
                    <a:pt x="1623752" y="811876"/>
                  </a:cubicBezTo>
                  <a:cubicBezTo>
                    <a:pt x="1623752" y="1260263"/>
                    <a:pt x="1260263" y="1623752"/>
                    <a:pt x="811876" y="1623752"/>
                  </a:cubicBezTo>
                  <a:cubicBezTo>
                    <a:pt x="363489" y="1623752"/>
                    <a:pt x="0" y="1260263"/>
                    <a:pt x="0" y="811876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64463" tIns="264463" rIns="264463" bIns="264463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solidFill>
                    <a:schemeClr val="bg1"/>
                  </a:solidFill>
                </a:rPr>
                <a:t>DGP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solidFill>
                    <a:schemeClr val="bg1"/>
                  </a:solidFill>
                </a:rPr>
                <a:t>Population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742704" y="3039828"/>
              <a:ext cx="2070965" cy="2070965"/>
            </a:xfrm>
            <a:custGeom>
              <a:avLst/>
              <a:gdLst>
                <a:gd name="connsiteX0" fmla="*/ 0 w 2070965"/>
                <a:gd name="connsiteY0" fmla="*/ 1035483 h 2070965"/>
                <a:gd name="connsiteX1" fmla="*/ 1035483 w 2070965"/>
                <a:gd name="connsiteY1" fmla="*/ 0 h 2070965"/>
                <a:gd name="connsiteX2" fmla="*/ 2070966 w 2070965"/>
                <a:gd name="connsiteY2" fmla="*/ 1035483 h 2070965"/>
                <a:gd name="connsiteX3" fmla="*/ 1035483 w 2070965"/>
                <a:gd name="connsiteY3" fmla="*/ 2070966 h 2070965"/>
                <a:gd name="connsiteX4" fmla="*/ 0 w 2070965"/>
                <a:gd name="connsiteY4" fmla="*/ 1035483 h 20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0965" h="2070965">
                  <a:moveTo>
                    <a:pt x="0" y="1035483"/>
                  </a:moveTo>
                  <a:cubicBezTo>
                    <a:pt x="0" y="463602"/>
                    <a:pt x="463602" y="0"/>
                    <a:pt x="1035483" y="0"/>
                  </a:cubicBezTo>
                  <a:cubicBezTo>
                    <a:pt x="1607364" y="0"/>
                    <a:pt x="2070966" y="463602"/>
                    <a:pt x="2070966" y="1035483"/>
                  </a:cubicBezTo>
                  <a:cubicBezTo>
                    <a:pt x="2070966" y="1607364"/>
                    <a:pt x="1607364" y="2070966"/>
                    <a:pt x="1035483" y="2070966"/>
                  </a:cubicBezTo>
                  <a:cubicBezTo>
                    <a:pt x="463602" y="2070966"/>
                    <a:pt x="0" y="1607364"/>
                    <a:pt x="0" y="1035483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36306" tIns="336306" rIns="336306" bIns="336306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kern="1200" dirty="0"/>
                <a:t>Statistical Model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28650" y="3677867"/>
            <a:ext cx="32854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Operates at two levels</a:t>
            </a:r>
            <a:endParaRPr lang="en-US" sz="44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3" name="Striped Right Arrow 2"/>
          <p:cNvSpPr/>
          <p:nvPr/>
        </p:nvSpPr>
        <p:spPr>
          <a:xfrm rot="20148937">
            <a:off x="2850933" y="3008846"/>
            <a:ext cx="1093694" cy="5916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/>
          <p:cNvSpPr/>
          <p:nvPr/>
        </p:nvSpPr>
        <p:spPr>
          <a:xfrm rot="882209">
            <a:off x="3591056" y="4777730"/>
            <a:ext cx="1093694" cy="5916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44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AD11E4-A095-F741-882A-76314F452888}"/>
              </a:ext>
            </a:extLst>
          </p:cNvPr>
          <p:cNvSpPr txBox="1">
            <a:spLocks/>
          </p:cNvSpPr>
          <p:nvPr/>
        </p:nvSpPr>
        <p:spPr>
          <a:xfrm>
            <a:off x="955302" y="5339348"/>
            <a:ext cx="7233396" cy="993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Does </a:t>
            </a:r>
            <a:r>
              <a:rPr lang="en-US" sz="3600" dirty="0">
                <a:solidFill>
                  <a:schemeClr val="accent1"/>
                </a:solidFill>
              </a:rPr>
              <a:t>Smokers</a:t>
            </a:r>
            <a:r>
              <a:rPr lang="en-US" sz="3600" dirty="0">
                <a:solidFill>
                  <a:schemeClr val="accent2"/>
                </a:solidFill>
              </a:rPr>
              <a:t> explain variation in </a:t>
            </a:r>
            <a:r>
              <a:rPr lang="en-US" sz="3600" dirty="0" err="1">
                <a:solidFill>
                  <a:schemeClr val="accent1"/>
                </a:solidFill>
              </a:rPr>
              <a:t>FiveVegetables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in our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7912A-A300-1443-A547-A0724973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58" y="5836058"/>
            <a:ext cx="4572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4F7A9-018B-6547-B85C-8C0CBD48D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73648"/>
            <a:ext cx="8089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B2A09-4F97-864C-BCFB-2EB984FC3C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4B1F1-C509-3447-A4D8-1CD2A5B844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dSHm3FeTEZVJrwVA0ks3s">
            <a:extLst>
              <a:ext uri="{FF2B5EF4-FFF2-40B4-BE49-F238E27FC236}">
                <a16:creationId xmlns:a16="http://schemas.microsoft.com/office/drawing/2014/main" id="{C98F160E-CD48-DE44-8296-EB7D30007B3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48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3FF323-B52E-0649-A53A-1976C167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11748"/>
            <a:ext cx="8153400" cy="4927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AD11E4-A095-F741-882A-76314F452888}"/>
              </a:ext>
            </a:extLst>
          </p:cNvPr>
          <p:cNvSpPr txBox="1">
            <a:spLocks/>
          </p:cNvSpPr>
          <p:nvPr/>
        </p:nvSpPr>
        <p:spPr>
          <a:xfrm>
            <a:off x="955302" y="5339348"/>
            <a:ext cx="7233396" cy="993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Do people who smoke eat fewer vegetables?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943F4-D750-7546-9DB4-42F0EB91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09" y="5850169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45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F2B0B-73D1-D64A-9D4F-B6ACE5B6E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5969E-A026-1E4C-88CD-D16C93C74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GPeVq64oDjhuQAmRaxFlm">
            <a:extLst>
              <a:ext uri="{FF2B5EF4-FFF2-40B4-BE49-F238E27FC236}">
                <a16:creationId xmlns:a16="http://schemas.microsoft.com/office/drawing/2014/main" id="{7FB203FB-9916-824C-BF3E-7808B57EBF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6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Modeling Variation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343187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Explaining Variation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0564"/>
          <a:stretch/>
        </p:blipFill>
        <p:spPr>
          <a:xfrm>
            <a:off x="879636" y="2956253"/>
            <a:ext cx="7384727" cy="36808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10714" y="1690689"/>
            <a:ext cx="180980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</a:rPr>
              <a:t>Causal</a:t>
            </a:r>
          </a:p>
          <a:p>
            <a:pPr>
              <a:defRPr/>
            </a:pPr>
            <a:endParaRPr lang="en-US" sz="3600" b="1" dirty="0">
              <a:ln w="10541" cmpd="sng">
                <a:noFill/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23782" y="1690688"/>
            <a:ext cx="1693102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bg1"/>
                </a:solidFill>
              </a:rPr>
              <a:t>Non-Causal</a:t>
            </a:r>
          </a:p>
        </p:txBody>
      </p:sp>
      <p:sp>
        <p:nvSpPr>
          <p:cNvPr id="13" name="Down Arrow 12"/>
          <p:cNvSpPr/>
          <p:nvPr/>
        </p:nvSpPr>
        <p:spPr>
          <a:xfrm rot="19659782">
            <a:off x="3514165" y="2290853"/>
            <a:ext cx="537882" cy="9005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2181367">
            <a:off x="4471316" y="2270808"/>
            <a:ext cx="537882" cy="9005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04039" y="3751509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measured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19618" y="4963473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unmeasured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847707-4CBC-4545-A2A5-4A3D8FBE3537}"/>
              </a:ext>
            </a:extLst>
          </p:cNvPr>
          <p:cNvSpPr txBox="1">
            <a:spLocks/>
          </p:cNvSpPr>
          <p:nvPr/>
        </p:nvSpPr>
        <p:spPr>
          <a:xfrm>
            <a:off x="628650" y="5194305"/>
            <a:ext cx="2520457" cy="1405770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Explanatory variables can be causal or non-causal.</a:t>
            </a:r>
          </a:p>
        </p:txBody>
      </p:sp>
    </p:spTree>
    <p:extLst>
      <p:ext uri="{BB962C8B-B14F-4D97-AF65-F5344CB8AC3E}">
        <p14:creationId xmlns:p14="http://schemas.microsoft.com/office/powerpoint/2010/main" val="597476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DCC7-42B7-D248-B164-92E92F4F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F006C-5353-DA47-A211-53881E86BF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15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0BDFC0-00AF-5A43-A7FC-342D6DA56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14" y="1445887"/>
            <a:ext cx="4621063" cy="3330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523989" y="5665336"/>
            <a:ext cx="8091999" cy="7371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2"/>
                </a:solidFill>
              </a:rPr>
              <a:t>FiveVegetables</a:t>
            </a:r>
            <a:r>
              <a:rPr lang="en-US" sz="3200" dirty="0">
                <a:solidFill>
                  <a:schemeClr val="accent2"/>
                </a:solidFill>
              </a:rPr>
              <a:t> = Pres2008 + Other Stuff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6270D0B-AA9B-454A-8CFB-E0A324B9FF36}"/>
              </a:ext>
            </a:extLst>
          </p:cNvPr>
          <p:cNvSpPr txBox="1">
            <a:spLocks/>
          </p:cNvSpPr>
          <p:nvPr/>
        </p:nvSpPr>
        <p:spPr>
          <a:xfrm>
            <a:off x="526000" y="5072572"/>
            <a:ext cx="8091999" cy="73714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2"/>
                </a:solidFill>
              </a:rPr>
              <a:t>FiveVegetables</a:t>
            </a:r>
            <a:r>
              <a:rPr lang="en-US" sz="3200" dirty="0">
                <a:solidFill>
                  <a:schemeClr val="accent2"/>
                </a:solidFill>
              </a:rPr>
              <a:t> = Other Stuff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1A05A5-281E-5C44-8B6D-5FB747B7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3" y="1048286"/>
            <a:ext cx="4044732" cy="28045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001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4295BF-1580-0245-923F-1F16B93E2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14" y="916498"/>
            <a:ext cx="4621063" cy="3330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589" y="4508626"/>
            <a:ext cx="8091999" cy="1624947"/>
          </a:xfrm>
          <a:prstGeom prst="rect">
            <a:avLst/>
          </a:prstGeom>
        </p:spPr>
        <p:txBody>
          <a:bodyPr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/>
                </a:solidFill>
              </a:rPr>
              <a:t>Variation is explained. But how much is explained? </a:t>
            </a:r>
            <a:r>
              <a:rPr lang="en-US" sz="4800" i="1" dirty="0">
                <a:solidFill>
                  <a:schemeClr val="accent2"/>
                </a:solidFill>
              </a:rPr>
              <a:t>Statistical models help us quantify how much.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EC978F-0C6C-924F-A8CE-259979D32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3" y="615152"/>
            <a:ext cx="4044732" cy="28045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609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-5972" b="1"/>
          <a:stretch/>
        </p:blipFill>
        <p:spPr>
          <a:xfrm>
            <a:off x="3398744" y="2107308"/>
            <a:ext cx="2654300" cy="3243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502805" y="2280750"/>
            <a:ext cx="1016000" cy="101388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683787">
            <a:off x="4523580" y="3349052"/>
            <a:ext cx="1016000" cy="2228635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3933137">
            <a:off x="3640687" y="3061708"/>
            <a:ext cx="908304" cy="898784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97" y="2633425"/>
            <a:ext cx="2654300" cy="30606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2046" y="2801687"/>
            <a:ext cx="697013" cy="78684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8683787">
            <a:off x="2451873" y="3717783"/>
            <a:ext cx="697013" cy="161565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10"/>
          <p:cNvSpPr/>
          <p:nvPr/>
        </p:nvSpPr>
        <p:spPr>
          <a:xfrm rot="3933137">
            <a:off x="1816027" y="3469661"/>
            <a:ext cx="623129" cy="616598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Error? </a:t>
            </a:r>
            <a:br>
              <a:rPr lang="en-US" dirty="0"/>
            </a:br>
            <a:r>
              <a:rPr lang="en-US" dirty="0"/>
              <a:t>What is “Best Fit”?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912" y="2633424"/>
            <a:ext cx="2654300" cy="30607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63171" y="2234717"/>
            <a:ext cx="1216686" cy="1353810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8683787">
            <a:off x="6199526" y="3710257"/>
            <a:ext cx="1356637" cy="266884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 rot="3933137">
            <a:off x="5192027" y="3283742"/>
            <a:ext cx="1087718" cy="1200122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7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Statistical Model?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-5972" b="1"/>
          <a:stretch/>
        </p:blipFill>
        <p:spPr>
          <a:xfrm>
            <a:off x="1100114" y="1690689"/>
            <a:ext cx="2654300" cy="3243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F3A19-D107-AF49-A506-4B902C08E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878" y="1763848"/>
            <a:ext cx="4621063" cy="33303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F78A5C-7DC1-B449-B1CA-A3B4B666369A}"/>
              </a:ext>
            </a:extLst>
          </p:cNvPr>
          <p:cNvSpPr txBox="1">
            <a:spLocks/>
          </p:cNvSpPr>
          <p:nvPr/>
        </p:nvSpPr>
        <p:spPr>
          <a:xfrm>
            <a:off x="4219063" y="5372399"/>
            <a:ext cx="4924937" cy="82753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FiveVegetables</a:t>
            </a:r>
            <a:r>
              <a:rPr lang="en-US" sz="3200" dirty="0">
                <a:solidFill>
                  <a:schemeClr val="accent1"/>
                </a:solidFill>
              </a:rPr>
              <a:t> = Pres2008 + Other Stuff</a:t>
            </a:r>
          </a:p>
        </p:txBody>
      </p:sp>
    </p:spTree>
    <p:extLst>
      <p:ext uri="{BB962C8B-B14F-4D97-AF65-F5344CB8AC3E}">
        <p14:creationId xmlns:p14="http://schemas.microsoft.com/office/powerpoint/2010/main" val="4214949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Statistical Model?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-5972" b="1"/>
          <a:stretch/>
        </p:blipFill>
        <p:spPr>
          <a:xfrm>
            <a:off x="1100114" y="1690689"/>
            <a:ext cx="2654300" cy="3243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8766" y="1905075"/>
            <a:ext cx="897580" cy="92001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683787">
            <a:off x="2211390" y="2956157"/>
            <a:ext cx="933257" cy="204713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3933137">
            <a:off x="1441065" y="2637353"/>
            <a:ext cx="751115" cy="824449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4CF59A-A128-A541-ACD3-711098711A6A}"/>
              </a:ext>
            </a:extLst>
          </p:cNvPr>
          <p:cNvSpPr txBox="1">
            <a:spLocks/>
          </p:cNvSpPr>
          <p:nvPr/>
        </p:nvSpPr>
        <p:spPr>
          <a:xfrm>
            <a:off x="757261" y="5231887"/>
            <a:ext cx="7758089" cy="1416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A mathematical function used to generate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42506-C032-5944-8B2F-853EF2C9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66" y="1519217"/>
            <a:ext cx="4850384" cy="30011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A00438-F928-D543-93B1-8E38464B6D0F}"/>
              </a:ext>
            </a:extLst>
          </p:cNvPr>
          <p:cNvSpPr txBox="1">
            <a:spLocks/>
          </p:cNvSpPr>
          <p:nvPr/>
        </p:nvSpPr>
        <p:spPr>
          <a:xfrm>
            <a:off x="4255921" y="4520392"/>
            <a:ext cx="4924937" cy="82753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FiveVegetables</a:t>
            </a:r>
            <a:r>
              <a:rPr lang="en-US" sz="3200" dirty="0">
                <a:solidFill>
                  <a:schemeClr val="accent1"/>
                </a:solidFill>
              </a:rPr>
              <a:t> = Pres2008 + Other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65CB3-79F9-0D46-A68B-90342B37333A}"/>
              </a:ext>
            </a:extLst>
          </p:cNvPr>
          <p:cNvSpPr txBox="1"/>
          <p:nvPr/>
        </p:nvSpPr>
        <p:spPr>
          <a:xfrm>
            <a:off x="6384753" y="1619083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335FC-2827-0348-AE3E-03E6AF5C2BB7}"/>
              </a:ext>
            </a:extLst>
          </p:cNvPr>
          <p:cNvSpPr txBox="1"/>
          <p:nvPr/>
        </p:nvSpPr>
        <p:spPr>
          <a:xfrm>
            <a:off x="6927624" y="290561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</p:spTree>
    <p:extLst>
      <p:ext uri="{BB962C8B-B14F-4D97-AF65-F5344CB8AC3E}">
        <p14:creationId xmlns:p14="http://schemas.microsoft.com/office/powerpoint/2010/main" val="69051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Statistical Model?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-5972" b="1"/>
          <a:stretch/>
        </p:blipFill>
        <p:spPr>
          <a:xfrm>
            <a:off x="1100114" y="1690689"/>
            <a:ext cx="2654300" cy="3243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8766" y="1905075"/>
            <a:ext cx="897580" cy="92001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683787">
            <a:off x="2211390" y="2956157"/>
            <a:ext cx="933257" cy="204713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3933137">
            <a:off x="1441065" y="2637353"/>
            <a:ext cx="751115" cy="824449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4CF59A-A128-A541-ACD3-711098711A6A}"/>
              </a:ext>
            </a:extLst>
          </p:cNvPr>
          <p:cNvSpPr txBox="1">
            <a:spLocks/>
          </p:cNvSpPr>
          <p:nvPr/>
        </p:nvSpPr>
        <p:spPr>
          <a:xfrm>
            <a:off x="757261" y="5231887"/>
            <a:ext cx="7758089" cy="1416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What should you predict for this state?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42506-C032-5944-8B2F-853EF2C9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66" y="1519217"/>
            <a:ext cx="4850384" cy="30011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A00438-F928-D543-93B1-8E38464B6D0F}"/>
              </a:ext>
            </a:extLst>
          </p:cNvPr>
          <p:cNvSpPr txBox="1">
            <a:spLocks/>
          </p:cNvSpPr>
          <p:nvPr/>
        </p:nvSpPr>
        <p:spPr>
          <a:xfrm>
            <a:off x="4255921" y="4520392"/>
            <a:ext cx="4924937" cy="827538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1"/>
                </a:solidFill>
              </a:rPr>
              <a:t>FiveVegetables</a:t>
            </a:r>
            <a:r>
              <a:rPr lang="en-US" sz="3200" dirty="0">
                <a:solidFill>
                  <a:schemeClr val="accent1"/>
                </a:solidFill>
              </a:rPr>
              <a:t> = Pres2008 + Other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65CB3-79F9-0D46-A68B-90342B37333A}"/>
              </a:ext>
            </a:extLst>
          </p:cNvPr>
          <p:cNvSpPr txBox="1"/>
          <p:nvPr/>
        </p:nvSpPr>
        <p:spPr>
          <a:xfrm>
            <a:off x="6384753" y="1619083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335FC-2827-0348-AE3E-03E6AF5C2BB7}"/>
              </a:ext>
            </a:extLst>
          </p:cNvPr>
          <p:cNvSpPr txBox="1"/>
          <p:nvPr/>
        </p:nvSpPr>
        <p:spPr>
          <a:xfrm>
            <a:off x="6927624" y="290561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A1986A-77E2-D74A-9726-C02C30BB8958}"/>
              </a:ext>
            </a:extLst>
          </p:cNvPr>
          <p:cNvSpPr/>
          <p:nvPr/>
        </p:nvSpPr>
        <p:spPr>
          <a:xfrm>
            <a:off x="6087082" y="3772083"/>
            <a:ext cx="251176" cy="2511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B40028-9B6C-4749-8281-C598EE4A37BD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225878" y="3986475"/>
            <a:ext cx="1897988" cy="1361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6456046-C69D-7749-8480-09716EDD0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14" y="5940194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4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0AC4-E1F4-F34C-A7BE-D850D4866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13477-D138-B946-B601-DE905FFEB2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3kWngr11dGQKwJQVWSZ3">
            <a:extLst>
              <a:ext uri="{FF2B5EF4-FFF2-40B4-BE49-F238E27FC236}">
                <a16:creationId xmlns:a16="http://schemas.microsoft.com/office/drawing/2014/main" id="{A6E62A3E-09C7-1B44-BAEC-213192CAAED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1977" y="1973823"/>
            <a:ext cx="749337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400" b="1" i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Knowing someone’s value on the explanatory variable helps you make a better guess about their value on the outcome variable.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512F53-E4FA-194E-A784-44B72B7C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Variation: Working Definition</a:t>
            </a:r>
          </a:p>
        </p:txBody>
      </p:sp>
    </p:spTree>
    <p:extLst>
      <p:ext uri="{BB962C8B-B14F-4D97-AF65-F5344CB8AC3E}">
        <p14:creationId xmlns:p14="http://schemas.microsoft.com/office/powerpoint/2010/main" val="4247958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Statistical Model?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4CF59A-A128-A541-ACD3-711098711A6A}"/>
              </a:ext>
            </a:extLst>
          </p:cNvPr>
          <p:cNvSpPr txBox="1">
            <a:spLocks/>
          </p:cNvSpPr>
          <p:nvPr/>
        </p:nvSpPr>
        <p:spPr>
          <a:xfrm>
            <a:off x="603642" y="4792309"/>
            <a:ext cx="8159808" cy="15453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A mathematical function used to generate a prediction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How does this improve on our previous definition of </a:t>
            </a:r>
            <a:r>
              <a:rPr lang="en-US" sz="3600" i="1" dirty="0">
                <a:solidFill>
                  <a:schemeClr val="accent1"/>
                </a:solidFill>
              </a:rPr>
              <a:t>explain</a:t>
            </a:r>
            <a:r>
              <a:rPr lang="en-US" sz="36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42506-C032-5944-8B2F-853EF2C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689" y="1428433"/>
            <a:ext cx="4147000" cy="2565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A00438-F928-D543-93B1-8E38464B6D0F}"/>
              </a:ext>
            </a:extLst>
          </p:cNvPr>
          <p:cNvSpPr txBox="1">
            <a:spLocks/>
          </p:cNvSpPr>
          <p:nvPr/>
        </p:nvSpPr>
        <p:spPr>
          <a:xfrm>
            <a:off x="1839430" y="4230158"/>
            <a:ext cx="5953328" cy="82753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accent1"/>
                </a:solidFill>
              </a:rPr>
              <a:t>FiveVegetables</a:t>
            </a:r>
            <a:r>
              <a:rPr lang="en-US" sz="2400" dirty="0">
                <a:solidFill>
                  <a:schemeClr val="accent1"/>
                </a:solidFill>
              </a:rPr>
              <a:t> = Pres2008 + Other Stuff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265CB3-79F9-0D46-A68B-90342B37333A}"/>
              </a:ext>
            </a:extLst>
          </p:cNvPr>
          <p:cNvSpPr txBox="1"/>
          <p:nvPr/>
        </p:nvSpPr>
        <p:spPr>
          <a:xfrm>
            <a:off x="6927969" y="149566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335FC-2827-0348-AE3E-03E6AF5C2BB7}"/>
              </a:ext>
            </a:extLst>
          </p:cNvPr>
          <p:cNvSpPr txBox="1"/>
          <p:nvPr/>
        </p:nvSpPr>
        <p:spPr>
          <a:xfrm>
            <a:off x="7355095" y="260701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AFB7C0-72F8-2D4B-BEA5-B64141333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32"/>
          <a:stretch/>
        </p:blipFill>
        <p:spPr>
          <a:xfrm>
            <a:off x="474208" y="1428433"/>
            <a:ext cx="4170762" cy="25659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6944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4ED43-BDB9-0F4C-9DB8-6AD5956F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14" y="2230976"/>
            <a:ext cx="4845986" cy="2984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1F66D-54AF-814D-A7FD-FEC26DD55FB6}"/>
              </a:ext>
            </a:extLst>
          </p:cNvPr>
          <p:cNvSpPr/>
          <p:nvPr/>
        </p:nvSpPr>
        <p:spPr>
          <a:xfrm>
            <a:off x="555812" y="5215440"/>
            <a:ext cx="8032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mean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+ other stuff</a:t>
            </a:r>
          </a:p>
          <a:p>
            <a:pPr>
              <a:defRPr/>
            </a:pPr>
            <a:r>
              <a:rPr lang="en-US" sz="36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6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Pres2008 + other stuff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DD2F3-7356-7447-B997-98339DAA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3" y="1560744"/>
            <a:ext cx="4038600" cy="2476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E1F442-6370-1142-A0FE-F489626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5BD3-7574-B54F-A5DB-BCA0ADAD8DD8}"/>
              </a:ext>
            </a:extLst>
          </p:cNvPr>
          <p:cNvSpPr txBox="1"/>
          <p:nvPr/>
        </p:nvSpPr>
        <p:spPr>
          <a:xfrm>
            <a:off x="6882272" y="2395446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EBF45-EB0E-5C43-9EB8-EC2C96EE1489}"/>
              </a:ext>
            </a:extLst>
          </p:cNvPr>
          <p:cNvSpPr txBox="1"/>
          <p:nvPr/>
        </p:nvSpPr>
        <p:spPr>
          <a:xfrm>
            <a:off x="7361667" y="366791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B5960-E214-DE4B-84B3-1FC3E9BEAC9B}"/>
              </a:ext>
            </a:extLst>
          </p:cNvPr>
          <p:cNvSpPr txBox="1"/>
          <p:nvPr/>
        </p:nvSpPr>
        <p:spPr>
          <a:xfrm>
            <a:off x="2618314" y="177616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M=23.4</a:t>
            </a:r>
          </a:p>
        </p:txBody>
      </p:sp>
    </p:spTree>
    <p:extLst>
      <p:ext uri="{BB962C8B-B14F-4D97-AF65-F5344CB8AC3E}">
        <p14:creationId xmlns:p14="http://schemas.microsoft.com/office/powerpoint/2010/main" val="4284951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4ED43-BDB9-0F4C-9DB8-6AD5956F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14" y="1376653"/>
            <a:ext cx="4845986" cy="2984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1F66D-54AF-814D-A7FD-FEC26DD55FB6}"/>
              </a:ext>
            </a:extLst>
          </p:cNvPr>
          <p:cNvSpPr/>
          <p:nvPr/>
        </p:nvSpPr>
        <p:spPr>
          <a:xfrm>
            <a:off x="555812" y="4221335"/>
            <a:ext cx="80323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mean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+ other stuff</a:t>
            </a:r>
          </a:p>
          <a:p>
            <a:pPr>
              <a:defRPr/>
            </a:pPr>
            <a:r>
              <a:rPr lang="en-US" sz="32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Pres2008 + other stuff</a:t>
            </a:r>
          </a:p>
          <a:p>
            <a:pPr>
              <a:defRPr/>
            </a:pPr>
            <a:endParaRPr lang="en-US" sz="32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If you use mean as prediction, which model has more error?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DD2F3-7356-7447-B997-98339DAA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3" y="1560744"/>
            <a:ext cx="4038600" cy="2476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E1F442-6370-1142-A0FE-F489626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12652-293B-7841-B149-C8CCFA76EBFE}"/>
              </a:ext>
            </a:extLst>
          </p:cNvPr>
          <p:cNvSpPr txBox="1"/>
          <p:nvPr/>
        </p:nvSpPr>
        <p:spPr>
          <a:xfrm>
            <a:off x="6856068" y="150544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D61D-B636-6549-91F4-3FDFF7E8C881}"/>
              </a:ext>
            </a:extLst>
          </p:cNvPr>
          <p:cNvSpPr txBox="1"/>
          <p:nvPr/>
        </p:nvSpPr>
        <p:spPr>
          <a:xfrm>
            <a:off x="7335463" y="277791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FC26D-86DD-D445-8EA5-C64B1609E26B}"/>
              </a:ext>
            </a:extLst>
          </p:cNvPr>
          <p:cNvSpPr txBox="1"/>
          <p:nvPr/>
        </p:nvSpPr>
        <p:spPr>
          <a:xfrm>
            <a:off x="2618314" y="177616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M=23.4</a:t>
            </a:r>
          </a:p>
        </p:txBody>
      </p:sp>
    </p:spTree>
    <p:extLst>
      <p:ext uri="{BB962C8B-B14F-4D97-AF65-F5344CB8AC3E}">
        <p14:creationId xmlns:p14="http://schemas.microsoft.com/office/powerpoint/2010/main" val="292741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5F69-5775-754C-919E-4CD165F6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Empty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F7C71-E9E6-434F-8946-1CB377C67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51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1AFF75-D072-7646-AA28-EE0FF13E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14" y="2003813"/>
            <a:ext cx="4760936" cy="2981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Empty Model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-5972" b="1"/>
          <a:stretch/>
        </p:blipFill>
        <p:spPr>
          <a:xfrm>
            <a:off x="1100114" y="1690689"/>
            <a:ext cx="2654300" cy="3243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8766" y="1905075"/>
            <a:ext cx="897580" cy="92001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683787">
            <a:off x="2211390" y="2956157"/>
            <a:ext cx="933257" cy="204713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3933137">
            <a:off x="1441065" y="2637353"/>
            <a:ext cx="751115" cy="824449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4CF59A-A128-A541-ACD3-711098711A6A}"/>
              </a:ext>
            </a:extLst>
          </p:cNvPr>
          <p:cNvSpPr txBox="1">
            <a:spLocks/>
          </p:cNvSpPr>
          <p:nvPr/>
        </p:nvSpPr>
        <p:spPr>
          <a:xfrm>
            <a:off x="757261" y="5231887"/>
            <a:ext cx="7758089" cy="1416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The simplest statistical model uses a single number to represent a distribution – for example, the mean.</a:t>
            </a:r>
          </a:p>
        </p:txBody>
      </p:sp>
    </p:spTree>
    <p:extLst>
      <p:ext uri="{BB962C8B-B14F-4D97-AF65-F5344CB8AC3E}">
        <p14:creationId xmlns:p14="http://schemas.microsoft.com/office/powerpoint/2010/main" val="313220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1AFF75-D072-7646-AA28-EE0FF13E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14" y="2003813"/>
            <a:ext cx="4760936" cy="2981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Empty Model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-5972" b="1"/>
          <a:stretch/>
        </p:blipFill>
        <p:spPr>
          <a:xfrm>
            <a:off x="1100114" y="1690689"/>
            <a:ext cx="2654300" cy="3243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258766" y="1905075"/>
            <a:ext cx="897580" cy="920012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8683787">
            <a:off x="2211390" y="2956157"/>
            <a:ext cx="933257" cy="2047136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 rot="3933137">
            <a:off x="1441065" y="2637353"/>
            <a:ext cx="751115" cy="824449"/>
          </a:xfrm>
          <a:prstGeom prst="triangle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4CF59A-A128-A541-ACD3-711098711A6A}"/>
              </a:ext>
            </a:extLst>
          </p:cNvPr>
          <p:cNvSpPr txBox="1">
            <a:spLocks/>
          </p:cNvSpPr>
          <p:nvPr/>
        </p:nvSpPr>
        <p:spPr>
          <a:xfrm>
            <a:off x="757261" y="5322227"/>
            <a:ext cx="7758089" cy="122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Error is the part that doesn’t fit within the model.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CD1BB2-C55E-AB4D-AB47-862E43CF07CA}"/>
              </a:ext>
            </a:extLst>
          </p:cNvPr>
          <p:cNvCxnSpPr>
            <a:cxnSpLocks/>
            <a:stCxn id="7" idx="0"/>
          </p:cNvCxnSpPr>
          <p:nvPr/>
        </p:nvCxnSpPr>
        <p:spPr>
          <a:xfrm>
            <a:off x="6134882" y="2003813"/>
            <a:ext cx="1030034" cy="10457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64B349-C9C5-C147-86E6-2DDCC5C89632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757817" y="2003813"/>
            <a:ext cx="1" cy="1045766"/>
          </a:xfrm>
          <a:prstGeom prst="straightConnector1">
            <a:avLst/>
          </a:prstGeom>
          <a:ln w="412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CC1400-10D1-B949-8BCD-76AF18AF4E9A}"/>
              </a:ext>
            </a:extLst>
          </p:cNvPr>
          <p:cNvSpPr txBox="1"/>
          <p:nvPr/>
        </p:nvSpPr>
        <p:spPr>
          <a:xfrm>
            <a:off x="5352482" y="1542148"/>
            <a:ext cx="81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Error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D29836-F926-FF49-B68C-86EC233735D3}"/>
              </a:ext>
            </a:extLst>
          </p:cNvPr>
          <p:cNvCxnSpPr>
            <a:cxnSpLocks/>
          </p:cNvCxnSpPr>
          <p:nvPr/>
        </p:nvCxnSpPr>
        <p:spPr>
          <a:xfrm flipH="1">
            <a:off x="1093179" y="1931355"/>
            <a:ext cx="1438740" cy="42970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DAD62D-8DD1-3546-89B1-961FA226E1F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464574" y="2003812"/>
            <a:ext cx="1472681" cy="1255718"/>
          </a:xfrm>
          <a:prstGeom prst="straightConnector1">
            <a:avLst/>
          </a:prstGeom>
          <a:ln w="412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A58661-804A-D547-9A72-E0CA56768753}"/>
              </a:ext>
            </a:extLst>
          </p:cNvPr>
          <p:cNvSpPr txBox="1"/>
          <p:nvPr/>
        </p:nvSpPr>
        <p:spPr>
          <a:xfrm>
            <a:off x="2531919" y="1542147"/>
            <a:ext cx="810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113389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663" y="2484525"/>
            <a:ext cx="6863812" cy="2114769"/>
          </a:xfrm>
        </p:spPr>
        <p:txBody>
          <a:bodyPr anchor="t">
            <a:norm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If you had to pick just one number to represent a distribution…</a:t>
            </a:r>
          </a:p>
        </p:txBody>
      </p:sp>
    </p:spTree>
    <p:extLst>
      <p:ext uri="{BB962C8B-B14F-4D97-AF65-F5344CB8AC3E}">
        <p14:creationId xmlns:p14="http://schemas.microsoft.com/office/powerpoint/2010/main" val="3893360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4690" y="5093036"/>
            <a:ext cx="77253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number? Why useful? What counts as error?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8225B-6560-7142-80F0-5AC1BE67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48" y="441525"/>
            <a:ext cx="6458103" cy="44778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0042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48" y="388127"/>
            <a:ext cx="6343391" cy="45392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690" y="5093036"/>
            <a:ext cx="77253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number? Why useful? </a:t>
            </a:r>
            <a:r>
              <a:rPr lang="en-US" sz="4000" b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counts as error?</a:t>
            </a:r>
            <a:endParaRPr lang="en-US" sz="40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88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31" y="346019"/>
            <a:ext cx="6870801" cy="4703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6032" y="833288"/>
            <a:ext cx="1577787" cy="372931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 little extra</a:t>
            </a:r>
          </a:p>
          <a:p>
            <a:r>
              <a:rPr lang="en-US" b="1" dirty="0"/>
              <a:t>Athletic</a:t>
            </a:r>
          </a:p>
          <a:p>
            <a:r>
              <a:rPr lang="en-US" b="1" dirty="0"/>
              <a:t>Average</a:t>
            </a:r>
          </a:p>
          <a:p>
            <a:r>
              <a:rPr lang="en-US" b="1" dirty="0"/>
              <a:t>Curvy</a:t>
            </a:r>
          </a:p>
          <a:p>
            <a:r>
              <a:rPr lang="en-US" b="1" dirty="0"/>
              <a:t>Fit</a:t>
            </a:r>
          </a:p>
          <a:p>
            <a:r>
              <a:rPr lang="en-US" b="1" dirty="0"/>
              <a:t>Full figured</a:t>
            </a:r>
          </a:p>
          <a:p>
            <a:r>
              <a:rPr lang="en-US" b="1" dirty="0"/>
              <a:t>Jacked</a:t>
            </a:r>
          </a:p>
          <a:p>
            <a:r>
              <a:rPr lang="en-US" b="1" dirty="0"/>
              <a:t>Overweight</a:t>
            </a:r>
          </a:p>
          <a:p>
            <a:r>
              <a:rPr lang="en-US" b="1" dirty="0"/>
              <a:t>Rather not say</a:t>
            </a:r>
          </a:p>
          <a:p>
            <a:r>
              <a:rPr lang="en-US" b="1" dirty="0"/>
              <a:t>Skinny</a:t>
            </a:r>
          </a:p>
          <a:p>
            <a:r>
              <a:rPr lang="en-US" b="1" dirty="0"/>
              <a:t>Thin</a:t>
            </a:r>
          </a:p>
          <a:p>
            <a:r>
              <a:rPr lang="en-US" b="1" dirty="0"/>
              <a:t>Used up</a:t>
            </a:r>
          </a:p>
          <a:p>
            <a:r>
              <a:rPr lang="en-US" b="1" dirty="0"/>
              <a:t>NA</a:t>
            </a:r>
          </a:p>
        </p:txBody>
      </p:sp>
      <p:sp>
        <p:nvSpPr>
          <p:cNvPr id="5" name="Rectangle 4"/>
          <p:cNvSpPr/>
          <p:nvPr/>
        </p:nvSpPr>
        <p:spPr>
          <a:xfrm>
            <a:off x="924690" y="5093036"/>
            <a:ext cx="77253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number? Why useful? </a:t>
            </a:r>
            <a:r>
              <a:rPr lang="en-US" sz="4000" b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counts as error?</a:t>
            </a:r>
            <a:endParaRPr lang="en-US" sz="40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6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AE4F3-5BA2-8347-BA8C-982645B19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69900"/>
            <a:ext cx="8204200" cy="591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66084" y="2115531"/>
            <a:ext cx="2767264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Does sex explain height? In what sense?</a:t>
            </a:r>
          </a:p>
        </p:txBody>
      </p:sp>
    </p:spTree>
    <p:extLst>
      <p:ext uri="{BB962C8B-B14F-4D97-AF65-F5344CB8AC3E}">
        <p14:creationId xmlns:p14="http://schemas.microsoft.com/office/powerpoint/2010/main" val="3422123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31" y="409933"/>
            <a:ext cx="6776228" cy="46831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4690" y="5093036"/>
            <a:ext cx="77253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number? Why useful? </a:t>
            </a:r>
            <a:r>
              <a:rPr lang="en-US" sz="4000" b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What counts as error?</a:t>
            </a:r>
            <a:endParaRPr lang="en-US" sz="40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2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380" y="2934903"/>
            <a:ext cx="7327836" cy="1391438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DATA = MODEL + ERROR</a:t>
            </a:r>
            <a:br>
              <a:rPr lang="en-US" sz="4800" dirty="0">
                <a:solidFill>
                  <a:schemeClr val="accent2"/>
                </a:solidFill>
              </a:rPr>
            </a:br>
            <a:r>
              <a:rPr lang="en-US" sz="4800" dirty="0">
                <a:solidFill>
                  <a:schemeClr val="accent2"/>
                </a:solidFill>
              </a:rPr>
              <a:t>(literally)</a:t>
            </a:r>
            <a:br>
              <a:rPr lang="en-US" sz="4800" dirty="0">
                <a:solidFill>
                  <a:schemeClr val="accent2"/>
                </a:solidFill>
              </a:rPr>
            </a:br>
            <a:endParaRPr lang="en-US"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24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3180F-773A-934E-9A37-E14B25BA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= MODEL +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74EC5-8F4D-8F42-9FB5-DCC0BBAFA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61" y="1690689"/>
            <a:ext cx="5372100" cy="328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7B21A-CA33-BC49-B07B-90C9D1223146}"/>
              </a:ext>
            </a:extLst>
          </p:cNvPr>
          <p:cNvSpPr txBox="1"/>
          <p:nvPr/>
        </p:nvSpPr>
        <p:spPr>
          <a:xfrm>
            <a:off x="4777751" y="1791178"/>
            <a:ext cx="26966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Mean = 23 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     (our simplest 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           model)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B2007B-BE48-F94D-B389-89EC71C9DADF}"/>
              </a:ext>
            </a:extLst>
          </p:cNvPr>
          <p:cNvSpPr txBox="1">
            <a:spLocks/>
          </p:cNvSpPr>
          <p:nvPr/>
        </p:nvSpPr>
        <p:spPr>
          <a:xfrm>
            <a:off x="796178" y="5989393"/>
            <a:ext cx="7551643" cy="491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chemeClr val="accent2"/>
                </a:solidFill>
              </a:rPr>
              <a:t>Every data point can be partitioned into model + error.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A35C-B62C-2642-961E-8A4E4B3D61F4}"/>
              </a:ext>
            </a:extLst>
          </p:cNvPr>
          <p:cNvSpPr txBox="1"/>
          <p:nvPr/>
        </p:nvSpPr>
        <p:spPr>
          <a:xfrm>
            <a:off x="2396166" y="2177921"/>
            <a:ext cx="151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Alabama = 20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A10152-0329-7246-ACF4-7EBB252ED9C1}"/>
              </a:ext>
            </a:extLst>
          </p:cNvPr>
          <p:cNvCxnSpPr/>
          <p:nvPr/>
        </p:nvCxnSpPr>
        <p:spPr>
          <a:xfrm>
            <a:off x="3151961" y="3132028"/>
            <a:ext cx="655764" cy="108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F03730-8272-6943-B654-724CD844EDF8}"/>
              </a:ext>
            </a:extLst>
          </p:cNvPr>
          <p:cNvSpPr txBox="1"/>
          <p:nvPr/>
        </p:nvSpPr>
        <p:spPr>
          <a:xfrm>
            <a:off x="1640370" y="4934797"/>
            <a:ext cx="151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Alabama 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E5241-64C9-234A-9A87-0D14425D6BB0}"/>
              </a:ext>
            </a:extLst>
          </p:cNvPr>
          <p:cNvSpPr txBox="1"/>
          <p:nvPr/>
        </p:nvSpPr>
        <p:spPr>
          <a:xfrm>
            <a:off x="3509169" y="4934797"/>
            <a:ext cx="151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Mean 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4A7CC-DD26-544C-9E08-20696818BDEB}"/>
              </a:ext>
            </a:extLst>
          </p:cNvPr>
          <p:cNvSpPr txBox="1"/>
          <p:nvPr/>
        </p:nvSpPr>
        <p:spPr>
          <a:xfrm>
            <a:off x="5377970" y="4934797"/>
            <a:ext cx="151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Error</a:t>
            </a:r>
          </a:p>
          <a:p>
            <a:pPr algn="ctr"/>
            <a:r>
              <a:rPr lang="en-US" sz="2800" b="1" dirty="0">
                <a:solidFill>
                  <a:schemeClr val="accent1"/>
                </a:solidFill>
              </a:rPr>
              <a:t>-3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6C664B-1A03-744D-BFFF-BC2BE4953D2D}"/>
              </a:ext>
            </a:extLst>
          </p:cNvPr>
          <p:cNvSpPr txBox="1"/>
          <p:nvPr/>
        </p:nvSpPr>
        <p:spPr>
          <a:xfrm>
            <a:off x="2892511" y="5150834"/>
            <a:ext cx="876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0A096-7A59-D844-B4B5-3965FC804C2B}"/>
              </a:ext>
            </a:extLst>
          </p:cNvPr>
          <p:cNvSpPr txBox="1"/>
          <p:nvPr/>
        </p:nvSpPr>
        <p:spPr>
          <a:xfrm>
            <a:off x="4761310" y="5104074"/>
            <a:ext cx="876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6002D-A2C4-8646-81D9-05077372CBD1}"/>
              </a:ext>
            </a:extLst>
          </p:cNvPr>
          <p:cNvSpPr txBox="1"/>
          <p:nvPr/>
        </p:nvSpPr>
        <p:spPr>
          <a:xfrm>
            <a:off x="7126456" y="4466796"/>
            <a:ext cx="1511591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Also called residual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03D97D-909D-4B47-BFD6-147497E57CD2}"/>
              </a:ext>
            </a:extLst>
          </p:cNvPr>
          <p:cNvCxnSpPr>
            <a:cxnSpLocks/>
          </p:cNvCxnSpPr>
          <p:nvPr/>
        </p:nvCxnSpPr>
        <p:spPr>
          <a:xfrm flipH="1">
            <a:off x="6373504" y="4891882"/>
            <a:ext cx="638966" cy="73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364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3180F-773A-934E-9A37-E14B25BA3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= MODEL + ERROR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B2007B-BE48-F94D-B389-89EC71C9DADF}"/>
              </a:ext>
            </a:extLst>
          </p:cNvPr>
          <p:cNvSpPr txBox="1">
            <a:spLocks/>
          </p:cNvSpPr>
          <p:nvPr/>
        </p:nvSpPr>
        <p:spPr>
          <a:xfrm>
            <a:off x="796178" y="5989393"/>
            <a:ext cx="7551643" cy="491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accent2"/>
                </a:solidFill>
              </a:rPr>
              <a:t>The empty model, or null model.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2EC2E82-F4F6-DD42-85C2-F16FE8130F2B}"/>
              </a:ext>
            </a:extLst>
          </p:cNvPr>
          <p:cNvSpPr txBox="1">
            <a:spLocks/>
          </p:cNvSpPr>
          <p:nvPr/>
        </p:nvSpPr>
        <p:spPr>
          <a:xfrm>
            <a:off x="712484" y="4372911"/>
            <a:ext cx="8163533" cy="12349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/>
                </a:solidFill>
              </a:rPr>
              <a:t>FiveVegetables</a:t>
            </a:r>
            <a:r>
              <a:rPr lang="en-US" sz="3600" dirty="0">
                <a:solidFill>
                  <a:schemeClr val="accent1"/>
                </a:solidFill>
              </a:rPr>
              <a:t> = other stuff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r>
              <a:rPr lang="en-US" sz="3600" dirty="0" err="1">
                <a:solidFill>
                  <a:schemeClr val="accent1"/>
                </a:solidFill>
              </a:rPr>
              <a:t>FiveVegetables</a:t>
            </a:r>
            <a:r>
              <a:rPr lang="en-US" sz="3600" dirty="0">
                <a:solidFill>
                  <a:schemeClr val="accent1"/>
                </a:solidFill>
              </a:rPr>
              <a:t> = mean + other stuff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14BB1AF6-E5A9-A44A-A48F-F0F50E7E7FDE}"/>
              </a:ext>
            </a:extLst>
          </p:cNvPr>
          <p:cNvSpPr/>
          <p:nvPr/>
        </p:nvSpPr>
        <p:spPr>
          <a:xfrm rot="18453011">
            <a:off x="3575714" y="4918343"/>
            <a:ext cx="696036" cy="586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52945-E46B-1C43-B0EB-5A9001B5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59" y="1460125"/>
            <a:ext cx="3799480" cy="27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97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664" y="2388991"/>
            <a:ext cx="7327836" cy="2415019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accent2"/>
                </a:solidFill>
              </a:rPr>
              <a:t>The model gives birth to error. The better the model, the lower the error; our goal is to reduce error.</a:t>
            </a:r>
          </a:p>
        </p:txBody>
      </p:sp>
    </p:spTree>
    <p:extLst>
      <p:ext uri="{BB962C8B-B14F-4D97-AF65-F5344CB8AC3E}">
        <p14:creationId xmlns:p14="http://schemas.microsoft.com/office/powerpoint/2010/main" val="2896470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4ED43-BDB9-0F4C-9DB8-6AD5956F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14" y="1283665"/>
            <a:ext cx="4845986" cy="2984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1F66D-54AF-814D-A7FD-FEC26DD55FB6}"/>
              </a:ext>
            </a:extLst>
          </p:cNvPr>
          <p:cNvSpPr/>
          <p:nvPr/>
        </p:nvSpPr>
        <p:spPr>
          <a:xfrm>
            <a:off x="555812" y="4066355"/>
            <a:ext cx="80323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mean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+ other stuff</a:t>
            </a:r>
          </a:p>
          <a:p>
            <a:pPr>
              <a:defRPr/>
            </a:pPr>
            <a:r>
              <a:rPr lang="en-US" sz="3200" b="1" dirty="0" err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FiveVegetables</a:t>
            </a: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 = Pres2008 + other stuff</a:t>
            </a:r>
          </a:p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1"/>
                </a:solidFill>
              </a:rPr>
              <a:t>The empty model tells us how much total error there is in the outcome – error we try to reduce by adding explanatory variables.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DDD2F3-7356-7447-B997-98339DAA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23" y="1467756"/>
            <a:ext cx="4038600" cy="2476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E1F442-6370-1142-A0FE-F489626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12652-293B-7841-B149-C8CCFA76EBFE}"/>
              </a:ext>
            </a:extLst>
          </p:cNvPr>
          <p:cNvSpPr txBox="1"/>
          <p:nvPr/>
        </p:nvSpPr>
        <p:spPr>
          <a:xfrm>
            <a:off x="6856068" y="1412460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M=21.3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7D61D-B636-6549-91F4-3FDFF7E8C881}"/>
              </a:ext>
            </a:extLst>
          </p:cNvPr>
          <p:cNvSpPr txBox="1"/>
          <p:nvPr/>
        </p:nvSpPr>
        <p:spPr>
          <a:xfrm>
            <a:off x="7335463" y="2684926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M=25.0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FC26D-86DD-D445-8EA5-C64B1609E26B}"/>
              </a:ext>
            </a:extLst>
          </p:cNvPr>
          <p:cNvSpPr txBox="1"/>
          <p:nvPr/>
        </p:nvSpPr>
        <p:spPr>
          <a:xfrm>
            <a:off x="2618314" y="168317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M=23.4</a:t>
            </a:r>
          </a:p>
        </p:txBody>
      </p:sp>
    </p:spTree>
    <p:extLst>
      <p:ext uri="{BB962C8B-B14F-4D97-AF65-F5344CB8AC3E}">
        <p14:creationId xmlns:p14="http://schemas.microsoft.com/office/powerpoint/2010/main" val="10526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5934" y="2751641"/>
            <a:ext cx="790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height = sex + other stuff</a:t>
            </a:r>
            <a:endParaRPr lang="en-US" sz="4800" b="1" i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9430" y="700837"/>
            <a:ext cx="749337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i="1" dirty="0">
                <a:ln w="10541" cmpd="sng">
                  <a:noFill/>
                  <a:prstDash val="solid"/>
                </a:ln>
              </a:rPr>
              <a:t>Knowing someone’s value on sex helps you make a better guess about their height.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A9AEF-805D-8646-9996-6351EB62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161" y="3717752"/>
            <a:ext cx="3970991" cy="228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1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33400"/>
            <a:ext cx="8001000" cy="5791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14210" y="1751752"/>
            <a:ext cx="2842558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Does sex explain age?</a:t>
            </a:r>
            <a:endParaRPr lang="en-US" sz="3200" b="1" dirty="0">
              <a:ln w="10541" cmpd="sng">
                <a:noFill/>
                <a:prstDash val="solid"/>
              </a:ln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C0F60-581D-B340-8C9E-9BC7B233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34" y="1807761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4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D34AB-4938-D14A-BB94-553987BA9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02749-0D42-D44A-9B21-340DA6476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XfLXtrvfkwH9lqeBgiOP">
            <a:extLst>
              <a:ext uri="{FF2B5EF4-FFF2-40B4-BE49-F238E27FC236}">
                <a16:creationId xmlns:a16="http://schemas.microsoft.com/office/drawing/2014/main" id="{6EB1FFE0-CB99-4D4B-9131-5A006CB93BB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2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9" y="562909"/>
            <a:ext cx="7988300" cy="5803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87152" y="810931"/>
            <a:ext cx="284255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</a:rPr>
              <a:t>Does marital status explain 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BDC35-557B-A442-8F9B-E717D414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510" y="1897991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27384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41379</TotalTime>
  <Words>1044</Words>
  <Application>Microsoft Macintosh PowerPoint</Application>
  <PresentationFormat>On-screen Show (4:3)</PresentationFormat>
  <Paragraphs>219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Franklin Gothic Book</vt:lpstr>
      <vt:lpstr>Franklin Gothic Medium</vt:lpstr>
      <vt:lpstr>Jim 100A Theme</vt:lpstr>
      <vt:lpstr>PowerPoint Presentation</vt:lpstr>
      <vt:lpstr>bit.ly/100Aclass</vt:lpstr>
      <vt:lpstr>Modeling Variation</vt:lpstr>
      <vt:lpstr>Explaining Variation: Working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Tetris Data</vt:lpstr>
      <vt:lpstr>Sources of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Explaining Variation</vt:lpstr>
      <vt:lpstr>PowerPoint Presentation</vt:lpstr>
      <vt:lpstr>PowerPoint Presentation</vt:lpstr>
      <vt:lpstr>PowerPoint Presentation</vt:lpstr>
      <vt:lpstr>PowerPoint Presentation</vt:lpstr>
      <vt:lpstr>Explaining Variation</vt:lpstr>
      <vt:lpstr>Statistical Models</vt:lpstr>
      <vt:lpstr>PowerPoint Presentation</vt:lpstr>
      <vt:lpstr>PowerPoint Presentation</vt:lpstr>
      <vt:lpstr>What is a Model?</vt:lpstr>
      <vt:lpstr>What is Error?  What is “Best Fit”?</vt:lpstr>
      <vt:lpstr>What is a Statistical Model?</vt:lpstr>
      <vt:lpstr>What is a Statistical Model?</vt:lpstr>
      <vt:lpstr>What is a Statistical Model?</vt:lpstr>
      <vt:lpstr>PowerPoint Presentation</vt:lpstr>
      <vt:lpstr>What is a Statistical Model?</vt:lpstr>
      <vt:lpstr>Comparing models</vt:lpstr>
      <vt:lpstr>Comparing models</vt:lpstr>
      <vt:lpstr>The Empty Model</vt:lpstr>
      <vt:lpstr>The Empty Model</vt:lpstr>
      <vt:lpstr>The Empty Model</vt:lpstr>
      <vt:lpstr>If you had to pick just one number to represent a distribution…</vt:lpstr>
      <vt:lpstr>PowerPoint Presentation</vt:lpstr>
      <vt:lpstr>PowerPoint Presentation</vt:lpstr>
      <vt:lpstr>PowerPoint Presentation</vt:lpstr>
      <vt:lpstr>PowerPoint Presentation</vt:lpstr>
      <vt:lpstr>DATA = MODEL + ERROR (literally) </vt:lpstr>
      <vt:lpstr>DATA = MODEL + ERROR</vt:lpstr>
      <vt:lpstr>DATA = MODEL + ERROR</vt:lpstr>
      <vt:lpstr>The model gives birth to error. The better the model, the lower the error; our goal is to reduce error.</vt:lpstr>
      <vt:lpstr>Comparing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551</cp:revision>
  <cp:lastPrinted>2018-10-16T20:28:43Z</cp:lastPrinted>
  <dcterms:created xsi:type="dcterms:W3CDTF">2017-01-01T20:50:07Z</dcterms:created>
  <dcterms:modified xsi:type="dcterms:W3CDTF">2019-04-16T15:02:37Z</dcterms:modified>
</cp:coreProperties>
</file>